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hape 97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pic" sz="quarter" idx="13"/>
          </p:nvPr>
        </p:nvSpPr>
        <p:spPr>
          <a:xfrm>
            <a:off x="6502400" y="4813300"/>
            <a:ext cx="5600700" cy="40513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" name="Shape 105"/>
          <p:cNvSpPr/>
          <p:nvPr>
            <p:ph type="pic" sz="quarter" idx="14"/>
          </p:nvPr>
        </p:nvSpPr>
        <p:spPr>
          <a:xfrm>
            <a:off x="6502400" y="1079500"/>
            <a:ext cx="5600700" cy="3429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Shape 106"/>
          <p:cNvSpPr/>
          <p:nvPr>
            <p:ph type="pic" sz="half" idx="15"/>
          </p:nvPr>
        </p:nvSpPr>
        <p:spPr>
          <a:xfrm>
            <a:off x="897846" y="1079500"/>
            <a:ext cx="4978401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7" name="Shape 107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pic" sz="half" idx="13"/>
          </p:nvPr>
        </p:nvSpPr>
        <p:spPr>
          <a:xfrm>
            <a:off x="68072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pic" sz="half" idx="14"/>
          </p:nvPr>
        </p:nvSpPr>
        <p:spPr>
          <a:xfrm>
            <a:off x="8890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hape 116"/>
          <p:cNvSpPr/>
          <p:nvPr>
            <p:ph type="sldNum" sz="quarter" idx="2"/>
          </p:nvPr>
        </p:nvSpPr>
        <p:spPr>
          <a:xfrm>
            <a:off x="6335522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body" sz="quarter" idx="13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4" name="Shape 124"/>
          <p:cNvSpPr/>
          <p:nvPr>
            <p:ph type="body" sz="quarter" idx="14"/>
          </p:nvPr>
        </p:nvSpPr>
        <p:spPr>
          <a:xfrm>
            <a:off x="673100" y="5317839"/>
            <a:ext cx="11658600" cy="105756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464" sz="5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defTabSz="914400"/>
            <a:r>
              <a:t>Type a quote here.</a:t>
            </a:r>
          </a:p>
        </p:txBody>
      </p:sp>
      <p:sp>
        <p:nvSpPr>
          <p:cNvPr id="125" name="Shape 125"/>
          <p:cNvSpPr/>
          <p:nvPr>
            <p:ph type="body" sz="quarter" idx="15"/>
          </p:nvPr>
        </p:nvSpPr>
        <p:spPr>
          <a:xfrm>
            <a:off x="6113659" y="70612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6" name="Shape 126"/>
          <p:cNvSpPr/>
          <p:nvPr>
            <p:ph type="body" sz="quarter" idx="16"/>
          </p:nvPr>
        </p:nvSpPr>
        <p:spPr>
          <a:xfrm>
            <a:off x="6113659" y="25654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7" name="Shape 127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pic" idx="13"/>
          </p:nvPr>
        </p:nvSpPr>
        <p:spPr>
          <a:xfrm>
            <a:off x="-5645" y="0"/>
            <a:ext cx="13004801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533400" y="3479800"/>
            <a:ext cx="11938000" cy="57658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Shape 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pic" sz="half" idx="13"/>
          </p:nvPr>
        </p:nvSpPr>
        <p:spPr>
          <a:xfrm>
            <a:off x="6191619" y="1082886"/>
            <a:ext cx="5880101" cy="7747001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" name="Shape 57"/>
          <p:cNvSpPr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Shape 58"/>
          <p:cNvSpPr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Shape 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pic" sz="half" idx="13"/>
          </p:nvPr>
        </p:nvSpPr>
        <p:spPr>
          <a:xfrm>
            <a:off x="6172200" y="2324089"/>
            <a:ext cx="5943600" cy="6568573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body" sz="quarter" idx="14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87" name="Shape 8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Shape 88"/>
          <p:cNvSpPr/>
          <p:nvPr>
            <p:ph type="body" sz="half" idx="1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pc="48" sz="2400"/>
            </a:lvl1pPr>
            <a:lvl2pPr>
              <a:spcBef>
                <a:spcPts val="2800"/>
              </a:spcBef>
              <a:defRPr spc="48" sz="2400"/>
            </a:lvl2pPr>
            <a:lvl3pPr>
              <a:spcBef>
                <a:spcPts val="2800"/>
              </a:spcBef>
              <a:defRPr spc="48" sz="2400"/>
            </a:lvl3pPr>
            <a:lvl4pPr>
              <a:spcBef>
                <a:spcPts val="2800"/>
              </a:spcBef>
              <a:defRPr spc="48" sz="2400"/>
            </a:lvl4pPr>
            <a:lvl5pPr>
              <a:spcBef>
                <a:spcPts val="2800"/>
              </a:spcBef>
              <a:defRPr spc="48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hape 89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cap="all" spc="28" sz="1400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infotrackhome.sharepoint.com/development/_layouts/15/WopiFrame.aspx?sourcedoc=%7B35FB87CA-2339-43D1-B0BA-6EFE0D39F222%7D&amp;file=Git%20Workflow.docx&amp;action=default" TargetMode="Externa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explainshell.com/" TargetMode="External"/><Relationship Id="rId3" Type="http://schemas.openxmlformats.org/officeDocument/2006/relationships/hyperlink" Target="http://syd-schrpt01-l/devman" TargetMode="Externa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github.com/torvalds/linux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github.com/rui-infotrack/git-demo.git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ctrTitle"/>
          </p:nvPr>
        </p:nvSpPr>
        <p:spPr>
          <a:xfrm>
            <a:off x="673100" y="4718050"/>
            <a:ext cx="11658600" cy="2082800"/>
          </a:xfrm>
          <a:prstGeom prst="rect">
            <a:avLst/>
          </a:prstGeom>
        </p:spPr>
        <p:txBody>
          <a:bodyPr/>
          <a:lstStyle/>
          <a:p>
            <a:pPr/>
            <a:r>
              <a:t>GIT</a:t>
            </a:r>
          </a:p>
        </p:txBody>
      </p:sp>
      <p:sp>
        <p:nvSpPr>
          <p:cNvPr id="159" name="Shape 159"/>
          <p:cNvSpPr/>
          <p:nvPr>
            <p:ph type="subTitle" sz="quarter" idx="1"/>
          </p:nvPr>
        </p:nvSpPr>
        <p:spPr>
          <a:xfrm>
            <a:off x="673100" y="2952750"/>
            <a:ext cx="11658600" cy="1778000"/>
          </a:xfrm>
          <a:prstGeom prst="rect">
            <a:avLst/>
          </a:prstGeom>
        </p:spPr>
        <p:txBody>
          <a:bodyPr/>
          <a:lstStyle/>
          <a:p>
            <a:pPr/>
            <a:r>
              <a:t>A Simple Tour of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Rebase</a:t>
            </a:r>
          </a:p>
        </p:txBody>
      </p:sp>
      <p:sp>
        <p:nvSpPr>
          <p:cNvPr id="187" name="Shape 1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 have been working on a local branch for 1 month</a:t>
            </a:r>
          </a:p>
          <a:p>
            <a:pPr/>
            <a:r>
              <a:t>you want to be sync with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origin/develop</a:t>
            </a:r>
            <a:r>
              <a:t> again</a:t>
            </a:r>
          </a:p>
          <a:p>
            <a:pPr/>
            <a:r>
              <a:t>so you first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checkout develop</a:t>
            </a:r>
            <a:r>
              <a:t> and pull from remote repo</a:t>
            </a:r>
          </a:p>
          <a:p>
            <a:pPr/>
            <a:r>
              <a:t>then you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checkout my-feature</a:t>
            </a:r>
            <a:endParaRPr>
              <a:latin typeface="Avenir Black"/>
              <a:ea typeface="Avenir Black"/>
              <a:cs typeface="Avenir Black"/>
              <a:sym typeface="Avenir Black"/>
            </a:endParaRPr>
          </a:p>
          <a:p>
            <a:pPr/>
            <a:r>
              <a:t>last, you do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rebase develop</a:t>
            </a:r>
            <a:endParaRPr>
              <a:latin typeface="Avenir Black"/>
              <a:ea typeface="Avenir Black"/>
              <a:cs typeface="Avenir Black"/>
              <a:sym typeface="Avenir Black"/>
            </a:endParaRPr>
          </a:p>
          <a:p>
            <a:pPr/>
            <a:r>
              <a:t>alternatively… create a new branch from develop and merge your feature branch to that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GitFlow (how we release)</a:t>
            </a:r>
          </a:p>
        </p:txBody>
      </p:sp>
      <p:sp>
        <p:nvSpPr>
          <p:cNvPr id="190" name="Shape 1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8609" indent="-308609" defTabSz="370331">
              <a:spcBef>
                <a:spcPts val="2700"/>
              </a:spcBef>
              <a:defRPr spc="45" sz="2268"/>
            </a:pPr>
            <a:r>
              <a:t>people create feature branches from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develop branch</a:t>
            </a:r>
            <a:endParaRPr>
              <a:latin typeface="Avenir Black"/>
              <a:ea typeface="Avenir Black"/>
              <a:cs typeface="Avenir Black"/>
              <a:sym typeface="Avenir Black"/>
            </a:endParaRPr>
          </a:p>
          <a:p>
            <a:pPr marL="308609" indent="-308609" defTabSz="370331">
              <a:spcBef>
                <a:spcPts val="2700"/>
              </a:spcBef>
              <a:defRPr spc="45" sz="2268"/>
            </a:pPr>
            <a:r>
              <a:t>people create hotfix branches from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master branch</a:t>
            </a:r>
          </a:p>
          <a:p>
            <a:pPr marL="308609" indent="-308609" defTabSz="370331">
              <a:spcBef>
                <a:spcPts val="2700"/>
              </a:spcBef>
              <a:defRPr spc="45" sz="2268"/>
            </a:pPr>
            <a:r>
              <a:t>people merge their branches to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develop branch</a:t>
            </a:r>
          </a:p>
          <a:p>
            <a:pPr marL="308609" indent="-308609" defTabSz="370331">
              <a:spcBef>
                <a:spcPts val="2700"/>
              </a:spcBef>
              <a:defRPr spc="45" sz="2268"/>
            </a:pPr>
            <a:r>
              <a:t>at 11am, a release branch is created from develop branch</a:t>
            </a:r>
          </a:p>
          <a:p>
            <a:pPr marL="308609" indent="-308609" defTabSz="370331">
              <a:spcBef>
                <a:spcPts val="2700"/>
              </a:spcBef>
              <a:defRPr spc="45" sz="2268"/>
            </a:pP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release branch</a:t>
            </a:r>
            <a:r>
              <a:t> is daily release candidate. commits can be made to it.</a:t>
            </a:r>
          </a:p>
          <a:p>
            <a:pPr marL="308609" indent="-308609" defTabSz="370331">
              <a:spcBef>
                <a:spcPts val="2700"/>
              </a:spcBef>
              <a:defRPr spc="45" sz="2268"/>
            </a:pPr>
            <a:r>
              <a:t>after testing, we release the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release branch</a:t>
            </a:r>
            <a:endParaRPr>
              <a:latin typeface="Avenir Black"/>
              <a:ea typeface="Avenir Black"/>
              <a:cs typeface="Avenir Black"/>
              <a:sym typeface="Avenir Black"/>
            </a:endParaRPr>
          </a:p>
          <a:p>
            <a:pPr marL="308609" indent="-308609" defTabSz="370331">
              <a:spcBef>
                <a:spcPts val="2700"/>
              </a:spcBef>
              <a:defRPr spc="45" sz="2268"/>
            </a:pPr>
            <a:r>
              <a:t>captain merge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release branch</a:t>
            </a:r>
            <a:r>
              <a:t> back to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master branch</a:t>
            </a:r>
            <a:r>
              <a:t> and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develop branch</a:t>
            </a:r>
          </a:p>
          <a:p>
            <a:pPr marL="308609" indent="-308609" defTabSz="370331">
              <a:spcBef>
                <a:spcPts val="2700"/>
              </a:spcBef>
              <a:defRPr spc="45" sz="2268"/>
            </a:pPr>
            <a:r>
              <a:t>push everything and tag the release (e.g.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tag 1.5.1</a:t>
            </a:r>
            <a:r>
              <a:t>)</a:t>
            </a:r>
          </a:p>
          <a:p>
            <a:pPr marL="308609" indent="-308609" defTabSz="370331">
              <a:spcBef>
                <a:spcPts val="2700"/>
              </a:spcBef>
              <a:defRPr spc="45" sz="2268"/>
            </a:pPr>
            <a:r>
              <a:t>kindly, xinxin wrote this documentation (see next slide for the link)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sorry, the link mentioned previously is just too long to fit, so here it is:</a:t>
            </a:r>
          </a:p>
          <a:p>
            <a:pPr/>
            <a:r>
              <a:rPr u="sng">
                <a:hlinkClick r:id="rId2" invalidUrl="" action="" tgtFrame="" tooltip="" history="1" highlightClick="0" endSnd="0"/>
              </a:rPr>
              <a:t>https://infotrackhome.sharepoint.com/development/_layouts/15/WopiFrame.aspx?sourcedoc=%7B35FB87CA-2339-43D1-B0BA-6EFE0D39F222%7D&amp;file=Git%20Workflow.docx&amp;action=default</a:t>
            </a:r>
          </a:p>
          <a:p>
            <a:pPr/>
            <a:r>
              <a:t>…well, if you can remember this link, i’ll get you a job in CIA</a:t>
            </a:r>
          </a:p>
          <a:p>
            <a:pPr/>
            <a:r>
              <a:t>also, rui, you might want to show a simple demo for our gitflow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type="body" idx="13"/>
          </p:nvPr>
        </p:nvSpPr>
        <p:spPr>
          <a:xfrm>
            <a:off x="673100" y="1320800"/>
            <a:ext cx="11658600" cy="6985000"/>
          </a:xfrm>
          <a:prstGeom prst="rect">
            <a:avLst/>
          </a:prstGeom>
        </p:spPr>
        <p:txBody>
          <a:bodyPr/>
          <a:lstStyle/>
          <a:p>
            <a:pPr marL="381000" indent="-381000" algn="l">
              <a:spcBef>
                <a:spcPts val="3400"/>
              </a:spcBef>
              <a:buClr>
                <a:srgbClr val="9A958E"/>
              </a:buClr>
              <a:buSzPct val="75000"/>
              <a:buChar char="•"/>
              <a:defRPr cap="none" spc="56" sz="28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set up your git alias</a:t>
            </a:r>
          </a:p>
          <a:p>
            <a:pPr marL="381000" indent="-381000" algn="l">
              <a:spcBef>
                <a:spcPts val="3400"/>
              </a:spcBef>
              <a:buClr>
                <a:srgbClr val="9A958E"/>
              </a:buClr>
              <a:buSzPct val="75000"/>
              <a:buChar char="•"/>
              <a:defRPr cap="none" spc="56" sz="28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no direct commits - create your feature branch</a:t>
            </a:r>
          </a:p>
          <a:p>
            <a:pPr marL="381000" indent="-381000" algn="l">
              <a:spcBef>
                <a:spcPts val="3400"/>
              </a:spcBef>
              <a:buClr>
                <a:srgbClr val="9A958E"/>
              </a:buClr>
              <a:buSzPct val="75000"/>
              <a:buChar char="•"/>
              <a:defRPr cap="none" spc="56" sz="28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git stash, git pull, git stash apply</a:t>
            </a:r>
          </a:p>
          <a:p>
            <a:pPr marL="381000" indent="-381000" algn="l">
              <a:spcBef>
                <a:spcPts val="3400"/>
              </a:spcBef>
              <a:buClr>
                <a:srgbClr val="9A958E"/>
              </a:buClr>
              <a:buSzPct val="75000"/>
              <a:buChar char="•"/>
              <a:defRPr cap="none" spc="56" sz="28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git reset —hard origin/develop</a:t>
            </a:r>
          </a:p>
          <a:p>
            <a:pPr marL="381000" indent="-381000" algn="l">
              <a:spcBef>
                <a:spcPts val="3400"/>
              </a:spcBef>
              <a:buClr>
                <a:srgbClr val="9A958E"/>
              </a:buClr>
              <a:buSzPct val="75000"/>
              <a:buChar char="•"/>
              <a:defRPr cap="none" spc="56" sz="28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breathe freely - learn how to use Git everywhere</a:t>
            </a:r>
          </a:p>
          <a:p>
            <a:pPr marL="381000" indent="-381000" algn="l">
              <a:spcBef>
                <a:spcPts val="3400"/>
              </a:spcBef>
              <a:buClr>
                <a:srgbClr val="9A958E"/>
              </a:buClr>
              <a:buSzPct val="75000"/>
              <a:buChar char="•"/>
              <a:defRPr cap="none" spc="56" sz="28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write your own shell script to enhance your efficiency</a:t>
            </a:r>
          </a:p>
          <a:p>
            <a:pPr marL="381000" indent="-381000" algn="l">
              <a:spcBef>
                <a:spcPts val="3400"/>
              </a:spcBef>
              <a:buClr>
                <a:srgbClr val="9A958E"/>
              </a:buClr>
              <a:buSzPct val="75000"/>
              <a:buChar char="•"/>
              <a:defRPr cap="none" spc="56" sz="28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ask: </a:t>
            </a:r>
            <a:r>
              <a:rPr u="sng">
                <a:hlinkClick r:id="rId2" invalidUrl="" action="" tgtFrame="" tooltip="" history="1" highlightClick="0" endSnd="0"/>
              </a:rPr>
              <a:t>http://explainshell.com/</a:t>
            </a:r>
          </a:p>
          <a:p>
            <a:pPr marL="381000" indent="-381000" algn="l">
              <a:spcBef>
                <a:spcPts val="3400"/>
              </a:spcBef>
              <a:buClr>
                <a:srgbClr val="9A958E"/>
              </a:buClr>
              <a:buSzPct val="75000"/>
              <a:buChar char="•"/>
              <a:defRPr cap="none" spc="56" sz="2800">
                <a:latin typeface="Avenir Medium"/>
                <a:ea typeface="Avenir Medium"/>
                <a:cs typeface="Avenir Medium"/>
                <a:sym typeface="Avenir Medium"/>
              </a:defRPr>
            </a:pPr>
            <a:r>
              <a:t>advertisement - </a:t>
            </a:r>
            <a:r>
              <a:rPr u="sng">
                <a:hlinkClick r:id="rId3" invalidUrl="" action="" tgtFrame="" tooltip="" history="1" highlightClick="0" endSnd="0"/>
              </a:rPr>
              <a:t>http://syd-schrpt01-l/devman</a:t>
            </a:r>
          </a:p>
        </p:txBody>
      </p:sp>
      <p:sp>
        <p:nvSpPr>
          <p:cNvPr id="195" name="Shape 1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Tips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Until Next Time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126" sz="6300"/>
            </a:lvl1pPr>
          </a:lstStyle>
          <a:p>
            <a:pPr/>
            <a:r>
              <a:t>is musical</a:t>
            </a:r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Git</a:t>
            </a:r>
          </a:p>
        </p:txBody>
      </p:sp>
      <p:pic>
        <p:nvPicPr>
          <p:cNvPr id="163" name="Screen Shot 2016-11-09 at 9.00.5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09356" y="664164"/>
            <a:ext cx="6843888" cy="857767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What’s Good about Git</a:t>
            </a:r>
          </a:p>
        </p:txBody>
      </p:sp>
      <p:sp>
        <p:nvSpPr>
          <p:cNvPr id="166" name="Shape 16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distributed system</a:t>
            </a:r>
          </a:p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fast</a:t>
            </a:r>
          </a:p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nearly every operation is local</a:t>
            </a:r>
          </a:p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branching is so cheap (absolutely awesome)</a:t>
            </a:r>
          </a:p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can’t be fooled (check-summed)</a:t>
            </a:r>
          </a:p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able to handle large projects like the Linux kernel efficiently (</a:t>
            </a:r>
            <a:r>
              <a:rPr u="sng">
                <a:hlinkClick r:id="rId2" invalidUrl="" action="" tgtFrame="" tooltip="" history="1" highlightClick="0" endSnd="0"/>
              </a:rPr>
              <a:t>https://github.com/torvalds/linux</a:t>
            </a:r>
            <a:r>
              <a:t>)</a:t>
            </a:r>
          </a:p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the name is easy and short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Initialise A REPO</a:t>
            </a:r>
          </a:p>
        </p:txBody>
      </p:sp>
      <p:sp>
        <p:nvSpPr>
          <p:cNvPr id="169" name="Shape 16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create a directory</a:t>
            </a:r>
          </a:p>
          <a:p>
            <a:pPr/>
            <a:r>
              <a:t>navigate to the directory</a:t>
            </a:r>
          </a:p>
          <a:p>
            <a:pPr>
              <a:defRPr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t>git init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Make a Commit</a:t>
            </a:r>
          </a:p>
        </p:txBody>
      </p:sp>
      <p:sp>
        <p:nvSpPr>
          <p:cNvPr id="172" name="Shape 1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add</a:t>
            </a:r>
            <a:r>
              <a:t> - to stage the files you want to commit</a:t>
            </a:r>
          </a:p>
          <a:p>
            <a:pPr/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commit</a:t>
            </a:r>
            <a:r>
              <a:t> - to actually commit your changes</a:t>
            </a:r>
          </a:p>
          <a:p>
            <a:pPr/>
            <a:r>
              <a:t>be careful: un-staged files won’t be committed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Push Your Repo</a:t>
            </a:r>
          </a:p>
        </p:txBody>
      </p:sp>
      <p:sp>
        <p:nvSpPr>
          <p:cNvPr id="175" name="Shape 1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t>git remote add origin </a:t>
            </a:r>
            <a:r>
              <a:rPr u="sng">
                <a:hlinkClick r:id="rId2" invalidUrl="" action="" tgtFrame="" tooltip="" history="1" highlightClick="0" endSnd="0"/>
              </a:rPr>
              <a:t>https://github.com/rui-infotrack/git-demo.git</a:t>
            </a:r>
          </a:p>
          <a:p>
            <a:pPr>
              <a:defRPr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t>git push -u origin master</a:t>
            </a:r>
          </a:p>
          <a:p>
            <a:pPr/>
            <a:r>
              <a:t>-u, which is —set-upstream, means to make your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local master branch</a:t>
            </a:r>
            <a:r>
              <a:t> to pull from/push to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origin/master branch</a:t>
            </a:r>
            <a:endParaRPr>
              <a:latin typeface="Avenir Black"/>
              <a:ea typeface="Avenir Black"/>
              <a:cs typeface="Avenir Black"/>
              <a:sym typeface="Avenir Black"/>
            </a:endParaRPr>
          </a:p>
          <a:p>
            <a:pPr/>
            <a:r>
              <a:t>now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origin/master</a:t>
            </a:r>
            <a:r>
              <a:t> is your upstream</a:t>
            </a:r>
          </a:p>
          <a:p>
            <a:pPr>
              <a:defRPr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t>git remote -v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PUll</a:t>
            </a:r>
          </a:p>
        </p:txBody>
      </p:sp>
      <p:sp>
        <p:nvSpPr>
          <p:cNvPr id="178" name="Shape 17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is it called pull?</a:t>
            </a:r>
          </a:p>
          <a:p>
            <a:pPr/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pull</a:t>
            </a:r>
            <a:r>
              <a:t> is actually 2 commands</a:t>
            </a:r>
          </a:p>
          <a:p>
            <a:pPr>
              <a:defRPr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t>git fetch</a:t>
            </a:r>
          </a:p>
          <a:p>
            <a:pPr>
              <a:defRPr>
                <a:latin typeface="Avenir Black"/>
                <a:ea typeface="Avenir Black"/>
                <a:cs typeface="Avenir Black"/>
                <a:sym typeface="Avenir Black"/>
              </a:defRPr>
            </a:pPr>
            <a:r>
              <a:t>git merge origin/develop</a:t>
            </a:r>
          </a:p>
          <a:p>
            <a:pPr/>
            <a:r>
              <a:t>don’t be afraid of resolving conflicts (seriously, 80% of the time, you can resolve them without touching any tools)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MERGE</a:t>
            </a:r>
          </a:p>
        </p:txBody>
      </p:sp>
      <p:sp>
        <p:nvSpPr>
          <p:cNvPr id="181" name="Shape 18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checkout the branch you want to merge to (e.g. git checkout master):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checkout master</a:t>
            </a:r>
          </a:p>
          <a:p>
            <a:pPr/>
            <a:r>
              <a:t>use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merge develop</a:t>
            </a:r>
            <a:r>
              <a:t> to merge develop to master</a:t>
            </a:r>
          </a:p>
          <a:p>
            <a:pPr/>
            <a:r>
              <a:t>what does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origin/develop</a:t>
            </a:r>
            <a:r>
              <a:t> mean?</a:t>
            </a:r>
          </a:p>
          <a:p>
            <a:pPr/>
            <a:r>
              <a:t>delete local branch after merging: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branch -d branch</a:t>
            </a:r>
            <a:endParaRPr>
              <a:latin typeface="Avenir Black"/>
              <a:ea typeface="Avenir Black"/>
              <a:cs typeface="Avenir Black"/>
              <a:sym typeface="Avenir Black"/>
            </a:endParaRPr>
          </a:p>
          <a:p>
            <a:pPr/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reminder to myself: you should now show a demo regarding conflict resolving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Cherry pick &amp; Rebase</a:t>
            </a:r>
          </a:p>
        </p:txBody>
      </p:sp>
      <p:sp>
        <p:nvSpPr>
          <p:cNvPr id="184" name="Shape 18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sometimes you can’t merge the whole branch because it might be problematic</a:t>
            </a:r>
          </a:p>
          <a:p>
            <a:pPr/>
            <a:r>
              <a:t>checkout the branch you want to cherry pick to</a:t>
            </a:r>
          </a:p>
          <a:p>
            <a:pPr/>
            <a:r>
              <a:t>use </a:t>
            </a:r>
            <a:r>
              <a:rPr>
                <a:latin typeface="Avenir Black"/>
                <a:ea typeface="Avenir Black"/>
                <a:cs typeface="Avenir Black"/>
                <a:sym typeface="Avenir Black"/>
              </a:rPr>
              <a:t>git cherry-pick </a:t>
            </a:r>
            <a:r>
              <a:rPr>
                <a:latin typeface="Avenir Black Oblique"/>
                <a:ea typeface="Avenir Black Oblique"/>
                <a:cs typeface="Avenir Black Oblique"/>
                <a:sym typeface="Avenir Black Oblique"/>
              </a:rPr>
              <a:t>commit-hash </a:t>
            </a:r>
            <a:r>
              <a:t>to apply the exact commit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